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1.png" ContentType="image/png"/>
  <Override PartName="/ppt/media/image10.png" ContentType="image/png"/>
  <Override PartName="/ppt/media/image12.png" ContentType="image/png"/>
  <Override PartName="/ppt/media/image9.jpeg" ContentType="image/jpeg"/>
  <Override PartName="/ppt/media/image8.jpeg" ContentType="image/jpeg"/>
  <Override PartName="/ppt/media/image7.png" ContentType="image/png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lang="en-IN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320" cy="534240"/>
          </a:xfrm>
          <a:prstGeom prst="rect">
            <a:avLst/>
          </a:prstGeom>
        </p:spPr>
        <p:txBody>
          <a:bodyPr lIns="0" rIns="0" tIns="0" bIns="0"/>
          <a:p>
            <a:r>
              <a:rPr lang="en-IN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dt"/>
          </p:nvPr>
        </p:nvSpPr>
        <p:spPr>
          <a:xfrm>
            <a:off x="4279320" y="0"/>
            <a:ext cx="328032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IN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9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32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lang="en-IN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0" name="PlaceHolder 5"/>
          <p:cNvSpPr>
            <a:spLocks noGrp="1"/>
          </p:cNvSpPr>
          <p:nvPr>
            <p:ph type="sldNum"/>
          </p:nvPr>
        </p:nvSpPr>
        <p:spPr>
          <a:xfrm>
            <a:off x="4279320" y="10157400"/>
            <a:ext cx="328032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A09D7D88-514A-461C-9285-449C057BADC7}" type="slidenum">
              <a:rPr lang="en-IN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8C7BB849-CDDF-44E4-9EE7-0B8ED870A93D}" type="slidenum">
              <a:rPr lang="en-IN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70" name="CustomShape 3"/>
          <p:cNvSpPr/>
          <p:nvPr/>
        </p:nvSpPr>
        <p:spPr>
          <a:xfrm>
            <a:off x="0" y="0"/>
            <a:ext cx="2971080" cy="45792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51F79374-8CB3-4D18-980B-1218B52DB4E2}" type="slidenum">
              <a:rPr lang="en-IN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73" name="CustomShape 3"/>
          <p:cNvSpPr/>
          <p:nvPr/>
        </p:nvSpPr>
        <p:spPr>
          <a:xfrm>
            <a:off x="0" y="0"/>
            <a:ext cx="2971080" cy="45792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5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95C1F62-CE55-4C3C-B37B-9106A44ADAD1}" type="slidenum">
              <a:rPr lang="en-IN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76" name="CustomShape 3"/>
          <p:cNvSpPr/>
          <p:nvPr/>
        </p:nvSpPr>
        <p:spPr>
          <a:xfrm>
            <a:off x="0" y="0"/>
            <a:ext cx="2971080" cy="45792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62D803C0-E14D-4C1E-959B-DE2ADB0629D4}" type="slidenum">
              <a:rPr lang="en-IN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79" name="CustomShape 3"/>
          <p:cNvSpPr/>
          <p:nvPr/>
        </p:nvSpPr>
        <p:spPr>
          <a:xfrm>
            <a:off x="0" y="0"/>
            <a:ext cx="2971080" cy="45792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D8AAB2C0-4270-4447-8A09-4EBD15AE530C}" type="slidenum">
              <a:rPr lang="en-IN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82" name="CustomShape 3"/>
          <p:cNvSpPr/>
          <p:nvPr/>
        </p:nvSpPr>
        <p:spPr>
          <a:xfrm>
            <a:off x="0" y="0"/>
            <a:ext cx="2971080" cy="45792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4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48023B35-E78A-4BF5-BBB6-635AAC15E8E6}" type="slidenum">
              <a:rPr lang="en-IN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85" name="CustomShape 3"/>
          <p:cNvSpPr/>
          <p:nvPr/>
        </p:nvSpPr>
        <p:spPr>
          <a:xfrm>
            <a:off x="0" y="0"/>
            <a:ext cx="2971080" cy="45792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131A608E-C752-4D60-8E8C-3C31768C15E6}" type="slidenum">
              <a:rPr lang="en-IN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88" name="CustomShape 3"/>
          <p:cNvSpPr/>
          <p:nvPr/>
        </p:nvSpPr>
        <p:spPr>
          <a:xfrm>
            <a:off x="0" y="0"/>
            <a:ext cx="2971080" cy="45792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7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7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7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7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7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7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7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7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7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7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7160"/>
          </a:xfrm>
          <a:prstGeom prst="rect">
            <a:avLst/>
          </a:prstGeom>
        </p:spPr>
        <p:txBody>
          <a:bodyPr lIns="0" rIns="0" tIns="0" bIns="0" anchor="ctr"/>
          <a:p>
            <a:r>
              <a:rPr lang="en-IN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IN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IN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IN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IN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IN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IN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IN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image" Target="../media/image9.jpe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40D2E992-BB24-4317-8E17-E9BFFD8A7673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id="42" name="Picture 5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02600" y="-727200"/>
            <a:ext cx="3435120" cy="2576160"/>
          </a:xfrm>
          <a:prstGeom prst="rect">
            <a:avLst/>
          </a:prstGeom>
          <a:ln>
            <a:noFill/>
          </a:ln>
        </p:spPr>
      </p:pic>
      <p:sp>
        <p:nvSpPr>
          <p:cNvPr id="43" name="CustomShape 2"/>
          <p:cNvSpPr/>
          <p:nvPr/>
        </p:nvSpPr>
        <p:spPr>
          <a:xfrm>
            <a:off x="1600200" y="2306880"/>
            <a:ext cx="9330480" cy="3745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IN" sz="4800">
                <a:solidFill>
                  <a:srgbClr val="000000"/>
                </a:solidFill>
                <a:latin typeface="Calibri"/>
              </a:rPr>
              <a:t>Supply Chain IoT Tile and 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4800">
                <a:solidFill>
                  <a:srgbClr val="000000"/>
                </a:solidFill>
                <a:latin typeface="Calibri"/>
              </a:rPr>
              <a:t>Smart Container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IN" sz="4800">
                <a:solidFill>
                  <a:srgbClr val="000000"/>
                </a:solidFill>
                <a:latin typeface="Calibri"/>
              </a:rPr>
              <a:t>Curiosity Gym </a:t>
            </a:r>
            <a:endParaRPr/>
          </a:p>
          <a:p>
            <a:pPr>
              <a:lnSpc>
                <a:spcPct val="100000"/>
              </a:lnSpc>
            </a:pPr>
            <a:r>
              <a:rPr lang="en-IN" sz="4800">
                <a:solidFill>
                  <a:srgbClr val="000000"/>
                </a:solidFill>
                <a:latin typeface="Calibri"/>
              </a:rPr>
              <a:t>	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68D68BB8-2B4F-4C32-BC13-DE2342ADE0EB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id="45" name="Picture 5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02600" y="-727200"/>
            <a:ext cx="3435120" cy="2576160"/>
          </a:xfrm>
          <a:prstGeom prst="rect">
            <a:avLst/>
          </a:prstGeom>
          <a:ln>
            <a:noFill/>
          </a:ln>
        </p:spPr>
      </p:pic>
      <p:pic>
        <p:nvPicPr>
          <p:cNvPr id="46" name="Picture 1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737000" y="187200"/>
            <a:ext cx="7676280" cy="10235520"/>
          </a:xfrm>
          <a:prstGeom prst="rect">
            <a:avLst/>
          </a:prstGeom>
          <a:ln>
            <a:noFill/>
          </a:ln>
        </p:spPr>
      </p:pic>
      <p:sp>
        <p:nvSpPr>
          <p:cNvPr id="47" name="CustomShape 2"/>
          <p:cNvSpPr/>
          <p:nvPr/>
        </p:nvSpPr>
        <p:spPr>
          <a:xfrm>
            <a:off x="346320" y="4938480"/>
            <a:ext cx="11845080" cy="2832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IN" sz="3600">
                <a:solidFill>
                  <a:srgbClr val="000000"/>
                </a:solidFill>
                <a:latin typeface="Calibri"/>
              </a:rPr>
              <a:t>Trucks coming here, Vans going there…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IN" sz="3600">
                <a:solidFill>
                  <a:srgbClr val="000000"/>
                </a:solidFill>
                <a:latin typeface="Calibri"/>
              </a:rPr>
              <a:t>Why are all these trucks and vans going here and there. </a:t>
            </a:r>
            <a:endParaRPr/>
          </a:p>
          <a:p>
            <a:pPr>
              <a:lnSpc>
                <a:spcPct val="100000"/>
              </a:lnSpc>
            </a:pPr>
            <a:r>
              <a:rPr lang="en-IN" sz="3600">
                <a:solidFill>
                  <a:srgbClr val="000000"/>
                </a:solidFill>
                <a:latin typeface="Calibri"/>
              </a:rPr>
              <a:t>	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C93E99C0-B457-49DD-B2ED-E9690197D75A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id="49" name="Picture 5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02600" y="-727200"/>
            <a:ext cx="3435120" cy="25761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-166320" y="1059840"/>
            <a:ext cx="14027040" cy="6793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IN" sz="4000">
                <a:solidFill>
                  <a:srgbClr val="000000"/>
                </a:solidFill>
                <a:latin typeface="Calibri"/>
              </a:rPr>
              <a:t>Project Goal: 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Product Replenishment for Consumer using Smart Box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 </a:t>
            </a:r>
            <a:r>
              <a:rPr lang="en-IN" sz="4000">
                <a:solidFill>
                  <a:srgbClr val="000000"/>
                </a:solidFill>
                <a:latin typeface="Calibri"/>
              </a:rPr>
              <a:t>and Model Supply Chain Optimization 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en-IN" sz="4000">
                <a:solidFill>
                  <a:srgbClr val="000000"/>
                </a:solidFill>
                <a:latin typeface="Calibri"/>
              </a:rPr>
              <a:t>How:</a:t>
            </a:r>
            <a:endParaRPr/>
          </a:p>
          <a:p>
            <a:pPr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Smart Container triggers message when low</a:t>
            </a:r>
            <a:endParaRPr/>
          </a:p>
          <a:p>
            <a:pPr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Prompt delivery to customer before supply runs out</a:t>
            </a:r>
            <a:endParaRPr/>
          </a:p>
          <a:p>
            <a:pPr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Visibility to factory of aggregate latent demand</a:t>
            </a:r>
            <a:endParaRPr/>
          </a:p>
          <a:p>
            <a:pPr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Just in time delivery to distribution center</a:t>
            </a:r>
            <a:endParaRPr/>
          </a:p>
          <a:p>
            <a:pPr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Upsell and cross sell possibility to supplier with analytics over time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114DF22D-8AA4-4670-AD3A-4D4FB08FED8C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id="52" name="Picture 5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02600" y="-727200"/>
            <a:ext cx="3435120" cy="2576160"/>
          </a:xfrm>
          <a:prstGeom prst="rect">
            <a:avLst/>
          </a:prstGeom>
          <a:ln>
            <a:noFill/>
          </a:ln>
        </p:spPr>
      </p:pic>
      <p:sp>
        <p:nvSpPr>
          <p:cNvPr id="53" name="CustomShape 2"/>
          <p:cNvSpPr/>
          <p:nvPr/>
        </p:nvSpPr>
        <p:spPr>
          <a:xfrm>
            <a:off x="2680920" y="561240"/>
            <a:ext cx="6857280" cy="69948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CustomShape 3"/>
          <p:cNvSpPr/>
          <p:nvPr/>
        </p:nvSpPr>
        <p:spPr>
          <a:xfrm>
            <a:off x="1371600" y="1496160"/>
            <a:ext cx="2285280" cy="522432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55" name="" descr=""/>
          <p:cNvPicPr/>
          <p:nvPr/>
        </p:nvPicPr>
        <p:blipFill>
          <a:blip r:embed="rId2"/>
          <a:stretch>
            <a:fillRect/>
          </a:stretch>
        </p:blipFill>
        <p:spPr>
          <a:xfrm rot="5400000">
            <a:off x="-700920" y="1206720"/>
            <a:ext cx="7812360" cy="6117480"/>
          </a:xfrm>
          <a:prstGeom prst="rect">
            <a:avLst/>
          </a:prstGeom>
          <a:ln>
            <a:noFill/>
          </a:ln>
        </p:spPr>
      </p:pic>
      <p:pic>
        <p:nvPicPr>
          <p:cNvPr id="56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7056000" y="1931400"/>
            <a:ext cx="3590640" cy="4044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CustomShape 1"/>
          <p:cNvSpPr/>
          <p:nvPr/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61ED28AE-63D1-4934-AB14-50D86DB291CA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id="58" name="Picture 5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02600" y="-727200"/>
            <a:ext cx="3435120" cy="2576160"/>
          </a:xfrm>
          <a:prstGeom prst="rect">
            <a:avLst/>
          </a:prstGeom>
          <a:ln>
            <a:noFill/>
          </a:ln>
        </p:spPr>
      </p:pic>
      <p:sp>
        <p:nvSpPr>
          <p:cNvPr id="59" name="CustomShape 2"/>
          <p:cNvSpPr/>
          <p:nvPr/>
        </p:nvSpPr>
        <p:spPr>
          <a:xfrm>
            <a:off x="0" y="561240"/>
            <a:ext cx="12295080" cy="7403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How are these goals achieved?</a:t>
            </a:r>
            <a:endParaRPr/>
          </a:p>
          <a:p>
            <a:pPr>
              <a:lnSpc>
                <a:spcPct val="100000"/>
              </a:lnSpc>
              <a:buFont typeface="Calibri Light"/>
              <a:buAutoNum type="arabicPeriod"/>
            </a:pPr>
            <a:r>
              <a:rPr lang="en-IN" sz="4000">
                <a:solidFill>
                  <a:srgbClr val="000000"/>
                </a:solidFill>
                <a:latin typeface="Calibri"/>
              </a:rPr>
              <a:t>Supplier (FMCG) gives box to track load to consumer for free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Calibri Light"/>
              <a:buAutoNum type="arabicPeriod"/>
            </a:pPr>
            <a:r>
              <a:rPr lang="en-IN" sz="4000">
                <a:solidFill>
                  <a:srgbClr val="000000"/>
                </a:solidFill>
                <a:latin typeface="Calibri"/>
              </a:rPr>
              <a:t>Load sensor in Box that triggers at replenishment level to nearest provision store registered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Calibri Light"/>
              <a:buAutoNum type="arabicPeriod"/>
            </a:pPr>
            <a:r>
              <a:rPr lang="en-IN" sz="4000">
                <a:solidFill>
                  <a:srgbClr val="000000"/>
                </a:solidFill>
                <a:latin typeface="Calibri"/>
              </a:rPr>
              <a:t>HQ keeps track of aggregate retailer and distributor demand and co-ordinates real time logistical delivery based on demand and supply</a:t>
            </a:r>
            <a:endParaRPr/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71610302-68DC-40C6-8EA8-4EFF68DA4FD0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id="61" name="Picture 5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02600" y="-727200"/>
            <a:ext cx="3435120" cy="2576160"/>
          </a:xfrm>
          <a:prstGeom prst="rect">
            <a:avLst/>
          </a:prstGeom>
          <a:ln>
            <a:noFill/>
          </a:ln>
        </p:spPr>
      </p:pic>
      <p:sp>
        <p:nvSpPr>
          <p:cNvPr id="62" name="CustomShape 2"/>
          <p:cNvSpPr/>
          <p:nvPr/>
        </p:nvSpPr>
        <p:spPr>
          <a:xfrm>
            <a:off x="-311760" y="1357200"/>
            <a:ext cx="11664720" cy="5849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Box Needs replenishment -&gt;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Retailer replenishment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On many pent up demand -&gt;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Distributor replenishes retailer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On 100x Distributor demand -&gt; 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Factory replenishes distributor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	</a:t>
            </a:r>
            <a:endParaRPr/>
          </a:p>
        </p:txBody>
      </p:sp>
      <p:sp>
        <p:nvSpPr>
          <p:cNvPr id="63" name="CustomShape 3"/>
          <p:cNvSpPr/>
          <p:nvPr/>
        </p:nvSpPr>
        <p:spPr>
          <a:xfrm>
            <a:off x="3865320" y="176400"/>
            <a:ext cx="4557600" cy="1429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IN" sz="4400">
                <a:solidFill>
                  <a:srgbClr val="000000"/>
                </a:solidFill>
                <a:latin typeface="Calibri"/>
              </a:rPr>
              <a:t>Message Flow </a:t>
            </a:r>
            <a:endParaRPr/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CustomShape 1"/>
          <p:cNvSpPr/>
          <p:nvPr/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fld id="{19B89EFD-A110-4D50-B60A-3F835A4E9996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id="65" name="Picture 5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02600" y="-727200"/>
            <a:ext cx="3435120" cy="2576160"/>
          </a:xfrm>
          <a:prstGeom prst="rect">
            <a:avLst/>
          </a:prstGeom>
          <a:ln>
            <a:noFill/>
          </a:ln>
        </p:spPr>
      </p:pic>
      <p:sp>
        <p:nvSpPr>
          <p:cNvPr id="66" name="CustomShape 2"/>
          <p:cNvSpPr/>
          <p:nvPr/>
        </p:nvSpPr>
        <p:spPr>
          <a:xfrm>
            <a:off x="-2301480" y="227520"/>
            <a:ext cx="13359240" cy="973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Supply Chain IoT Tile Architecture</a:t>
            </a:r>
            <a:endParaRPr/>
          </a:p>
          <a:p>
            <a:pPr>
              <a:lnSpc>
                <a:spcPct val="100000"/>
              </a:lnSpc>
            </a:pPr>
            <a:r>
              <a:rPr lang="en-IN" sz="4000">
                <a:solidFill>
                  <a:srgbClr val="000000"/>
                </a:solidFill>
                <a:latin typeface="Calibri"/>
              </a:rPr>
              <a:t>	</a:t>
            </a:r>
            <a:endParaRPr/>
          </a:p>
        </p:txBody>
      </p:sp>
      <p:sp>
        <p:nvSpPr>
          <p:cNvPr id="67" name="CustomShape 3"/>
          <p:cNvSpPr/>
          <p:nvPr/>
        </p:nvSpPr>
        <p:spPr>
          <a:xfrm>
            <a:off x="66600" y="1107360"/>
            <a:ext cx="13121280" cy="7402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Calibri Light"/>
              <a:buAutoNum type="arabicPeriod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Edison Board in Consumer Box with Load Limit Switch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Calibri Light"/>
              <a:buAutoNum type="arabicPeriod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Arduino Boards for Motor Control.  IR sensors used to detect and trigger </a:t>
            </a:r>
            <a:endParaRPr/>
          </a:p>
          <a:p>
            <a:pPr>
              <a:lnSpc>
                <a:spcPct val="100000"/>
              </a:lnSpc>
            </a:pPr>
            <a:r>
              <a:rPr lang="en-IN" sz="2800">
                <a:solidFill>
                  <a:srgbClr val="000000"/>
                </a:solidFill>
                <a:latin typeface="Calibri"/>
              </a:rPr>
              <a:t>       </a:t>
            </a:r>
            <a:r>
              <a:rPr lang="en-IN" sz="2800">
                <a:solidFill>
                  <a:srgbClr val="000000"/>
                </a:solidFill>
                <a:latin typeface="Calibri"/>
              </a:rPr>
              <a:t>vehicle stops/resumes.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IN" sz="2800">
                <a:solidFill>
                  <a:srgbClr val="000000"/>
                </a:solidFill>
                <a:latin typeface="Calibri"/>
              </a:rPr>
              <a:t>3.   Destination. Vehicle motion simulated with push/pull pulleys on track,</a:t>
            </a:r>
            <a:endParaRPr/>
          </a:p>
          <a:p>
            <a:pPr>
              <a:lnSpc>
                <a:spcPct val="100000"/>
              </a:lnSpc>
            </a:pPr>
            <a:r>
              <a:rPr lang="en-IN" sz="2800">
                <a:solidFill>
                  <a:srgbClr val="000000"/>
                </a:solidFill>
                <a:latin typeface="Calibri"/>
              </a:rPr>
              <a:t>      </a:t>
            </a:r>
            <a:r>
              <a:rPr lang="en-IN" sz="2800">
                <a:solidFill>
                  <a:srgbClr val="000000"/>
                </a:solidFill>
                <a:latin typeface="Calibri"/>
              </a:rPr>
              <a:t>OLEDS that display status of consumer demand or </a:t>
            </a:r>
            <a:endParaRPr/>
          </a:p>
          <a:p>
            <a:pPr>
              <a:lnSpc>
                <a:spcPct val="100000"/>
              </a:lnSpc>
            </a:pPr>
            <a:r>
              <a:rPr lang="en-IN" sz="2800">
                <a:solidFill>
                  <a:srgbClr val="000000"/>
                </a:solidFill>
                <a:latin typeface="Calibri"/>
              </a:rPr>
              <a:t>      </a:t>
            </a:r>
            <a:r>
              <a:rPr lang="en-IN" sz="2800">
                <a:solidFill>
                  <a:srgbClr val="000000"/>
                </a:solidFill>
                <a:latin typeface="Calibri"/>
              </a:rPr>
              <a:t>Distributor/factory/retailer loading/vehicle status controlled by </a:t>
            </a:r>
            <a:endParaRPr/>
          </a:p>
          <a:p>
            <a:pPr>
              <a:lnSpc>
                <a:spcPct val="100000"/>
              </a:lnSpc>
            </a:pPr>
            <a:r>
              <a:rPr lang="en-IN" sz="2800">
                <a:solidFill>
                  <a:srgbClr val="000000"/>
                </a:solidFill>
                <a:latin typeface="Calibri"/>
              </a:rPr>
              <a:t>      </a:t>
            </a:r>
            <a:r>
              <a:rPr lang="en-IN" sz="2800">
                <a:solidFill>
                  <a:srgbClr val="000000"/>
                </a:solidFill>
                <a:latin typeface="Calibri"/>
              </a:rPr>
              <a:t>Inter process communications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IN" sz="2800">
                <a:solidFill>
                  <a:srgbClr val="000000"/>
                </a:solidFill>
                <a:latin typeface="Calibri"/>
              </a:rPr>
              <a:t>4. Charting of Demand and supply and visibility to HQ in real time using EnableIot.</a:t>
            </a:r>
            <a:endParaRPr/>
          </a:p>
          <a:p>
            <a:pPr>
              <a:lnSpc>
                <a:spcPct val="100000"/>
              </a:lnSpc>
            </a:pPr>
            <a:r>
              <a:rPr lang="en-IN" sz="2800">
                <a:solidFill>
                  <a:srgbClr val="000000"/>
                </a:solidFill>
                <a:latin typeface="Calibri"/>
              </a:rPr>
              <a:t>  </a:t>
            </a:r>
            <a:endParaRPr/>
          </a:p>
          <a:p>
            <a:pPr>
              <a:lnSpc>
                <a:spcPct val="100000"/>
              </a:lnSpc>
            </a:pPr>
            <a:r>
              <a:rPr lang="en-IN" sz="2800">
                <a:solidFill>
                  <a:srgbClr val="000000"/>
                </a:solidFill>
                <a:latin typeface="Calibri"/>
              </a:rPr>
              <a:t>5.  MQTT publish subscribe of messages to coordinate flow </a:t>
            </a:r>
            <a:endParaRPr/>
          </a:p>
          <a:p>
            <a:pPr>
              <a:lnSpc>
                <a:spcPct val="100000"/>
              </a:lnSpc>
            </a:pPr>
            <a:r>
              <a:rPr lang="en-IN" sz="3200">
                <a:solidFill>
                  <a:srgbClr val="000000"/>
                </a:solidFill>
                <a:latin typeface="Calibri"/>
              </a:rPr>
              <a:t> </a:t>
            </a:r>
            <a:endParaRPr/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